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593" r:id="rId2"/>
    <p:sldId id="757" r:id="rId3"/>
    <p:sldId id="760" r:id="rId4"/>
    <p:sldId id="740" r:id="rId5"/>
    <p:sldId id="632" r:id="rId6"/>
    <p:sldId id="759" r:id="rId7"/>
    <p:sldId id="663" r:id="rId8"/>
    <p:sldId id="658" r:id="rId9"/>
    <p:sldId id="659" r:id="rId10"/>
    <p:sldId id="660" r:id="rId11"/>
    <p:sldId id="671" r:id="rId12"/>
    <p:sldId id="630" r:id="rId13"/>
    <p:sldId id="456" r:id="rId14"/>
    <p:sldId id="672" r:id="rId15"/>
    <p:sldId id="628" r:id="rId16"/>
    <p:sldId id="629" r:id="rId17"/>
    <p:sldId id="664" r:id="rId18"/>
    <p:sldId id="677" r:id="rId19"/>
    <p:sldId id="679" r:id="rId20"/>
    <p:sldId id="680" r:id="rId21"/>
    <p:sldId id="673" r:id="rId22"/>
    <p:sldId id="631" r:id="rId23"/>
    <p:sldId id="556" r:id="rId24"/>
    <p:sldId id="557" r:id="rId25"/>
    <p:sldId id="558" r:id="rId26"/>
    <p:sldId id="758" r:id="rId27"/>
    <p:sldId id="560" r:id="rId28"/>
    <p:sldId id="561" r:id="rId29"/>
    <p:sldId id="563" r:id="rId30"/>
    <p:sldId id="668" r:id="rId31"/>
    <p:sldId id="616" r:id="rId32"/>
    <p:sldId id="618" r:id="rId33"/>
    <p:sldId id="619" r:id="rId34"/>
    <p:sldId id="620" r:id="rId35"/>
    <p:sldId id="621" r:id="rId36"/>
    <p:sldId id="622" r:id="rId37"/>
    <p:sldId id="682" r:id="rId38"/>
    <p:sldId id="683" r:id="rId39"/>
    <p:sldId id="684" r:id="rId40"/>
    <p:sldId id="685" r:id="rId41"/>
    <p:sldId id="686" r:id="rId42"/>
    <p:sldId id="687" r:id="rId43"/>
    <p:sldId id="666" r:id="rId44"/>
    <p:sldId id="753" r:id="rId45"/>
    <p:sldId id="754" r:id="rId46"/>
    <p:sldId id="755" r:id="rId47"/>
    <p:sldId id="756" r:id="rId48"/>
    <p:sldId id="667" r:id="rId49"/>
    <p:sldId id="649" r:id="rId50"/>
    <p:sldId id="373" r:id="rId51"/>
    <p:sldId id="376" r:id="rId52"/>
    <p:sldId id="374" r:id="rId53"/>
    <p:sldId id="378" r:id="rId54"/>
    <p:sldId id="648" r:id="rId55"/>
    <p:sldId id="634" r:id="rId56"/>
    <p:sldId id="587" r:id="rId57"/>
    <p:sldId id="635" r:id="rId58"/>
    <p:sldId id="586" r:id="rId59"/>
    <p:sldId id="637" r:id="rId60"/>
    <p:sldId id="638" r:id="rId61"/>
    <p:sldId id="639" r:id="rId62"/>
    <p:sldId id="640" r:id="rId63"/>
    <p:sldId id="641" r:id="rId64"/>
    <p:sldId id="647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91565" autoAdjust="0"/>
  </p:normalViewPr>
  <p:slideViewPr>
    <p:cSldViewPr snapToGrid="0">
      <p:cViewPr varScale="1">
        <p:scale>
          <a:sx n="112" d="100"/>
          <a:sy n="112" d="100"/>
        </p:scale>
        <p:origin x="108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93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7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0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1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3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48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84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6/30/24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6/30/24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6/30/24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6/30/24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6/30/24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6/30/24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6/30/24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6/30/24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twFo9wCpdSU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tiff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Vienna_July2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kwartler/%5bselect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jpeg"/><Relationship Id="rId5" Type="http://schemas.openxmlformats.org/officeDocument/2006/relationships/image" Target="../media/image61.png"/><Relationship Id="rId10" Type="http://schemas.openxmlformats.org/officeDocument/2006/relationships/image" Target="../media/image58.png"/><Relationship Id="rId4" Type="http://schemas.openxmlformats.org/officeDocument/2006/relationships/image" Target="../media/image45.jpeg"/><Relationship Id="rId9" Type="http://schemas.openxmlformats.org/officeDocument/2006/relationships/image" Target="../media/image6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 &amp; NLP</a:t>
            </a:r>
            <a:br>
              <a:rPr lang="en-US" dirty="0"/>
            </a:br>
            <a:r>
              <a:rPr lang="en-US" sz="3600" i="1" dirty="0"/>
              <a:t>Intros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6/30/24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 – INSTALL BREW FIRST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6/30/24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" action="ppaction://noaction"/>
              </a:rPr>
              <a:t>www.brew.sh</a:t>
            </a:r>
          </a:p>
          <a:p>
            <a:r>
              <a:rPr lang="en-US" dirty="0">
                <a:hlinkClick r:id="" action="ppaction://noaction"/>
              </a:rPr>
              <a:t>https://git-scm.com/download/mac </a:t>
            </a:r>
            <a:r>
              <a:rPr lang="en-US" dirty="0"/>
              <a:t>  </a:t>
            </a:r>
          </a:p>
          <a:p>
            <a:r>
              <a:rPr lang="en-US" dirty="0">
                <a:hlinkClick r:id="rId2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05" y="1749690"/>
            <a:ext cx="4406978" cy="291507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17A514-0572-8D5B-27D0-A57649BD2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90" y="2019961"/>
            <a:ext cx="3886201" cy="28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6/30/24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18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pptxs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5640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https://github.com/kwartler/Vienna_July24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2400" dirty="0"/>
              <a:t>Now let’s get class files by setting up a new project &amp; do a “git clone”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As you get more experience using git will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B72EA-A0A2-8199-3903-B454EA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2DF5F-8B48-D8CD-493F-DBFE721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copy of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636A-17CE-F9BE-183D-97BD6236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BA7E-AB48-B3B4-447D-B6DF2818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BDB0E-8FF2-772B-644E-789B4665E625}"/>
              </a:ext>
            </a:extLst>
          </p:cNvPr>
          <p:cNvSpPr txBox="1"/>
          <p:nvPr/>
        </p:nvSpPr>
        <p:spPr>
          <a:xfrm>
            <a:off x="628650" y="1037227"/>
            <a:ext cx="748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conflicts with the class files create a “personal” folder that is ignored.</a:t>
            </a:r>
          </a:p>
          <a:p>
            <a:r>
              <a:rPr lang="en-US" dirty="0"/>
              <a:t>1 Create the Personal Folder</a:t>
            </a:r>
          </a:p>
          <a:p>
            <a:r>
              <a:rPr lang="en-US" dirty="0"/>
              <a:t>2 Add to the “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All your work there, copies of class files, homework, cases.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B7764-51C8-F7D5-618D-04C44FA4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2" y="3002056"/>
            <a:ext cx="4093570" cy="30386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616C0A-2AB8-4BEC-6D80-42743BCBF43C}"/>
              </a:ext>
            </a:extLst>
          </p:cNvPr>
          <p:cNvSpPr/>
          <p:nvPr/>
        </p:nvSpPr>
        <p:spPr>
          <a:xfrm>
            <a:off x="279022" y="5349922"/>
            <a:ext cx="1378328" cy="4230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3FD9F1-220D-191C-74B4-7783855EC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44"/>
          <a:stretch/>
        </p:blipFill>
        <p:spPr>
          <a:xfrm>
            <a:off x="4629150" y="3002056"/>
            <a:ext cx="4364725" cy="28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993C2-9204-1D1E-7E36-4A0F5B09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2259606"/>
            <a:ext cx="2776371" cy="240515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43848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</a:t>
            </a:r>
            <a:r>
              <a:rPr lang="en-US" dirty="0" err="1"/>
              <a:t>personalFiles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885361" y="3196807"/>
            <a:ext cx="1557085" cy="132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78709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oogle Shape;499;p5">
            <a:extLst>
              <a:ext uri="{FF2B5EF4-FFF2-40B4-BE49-F238E27FC236}">
                <a16:creationId xmlns:a16="http://schemas.microsoft.com/office/drawing/2014/main" id="{1C85F8D0-DA41-95F6-99B3-0A3E53C65AC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87834" y="3171942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00;p5">
            <a:extLst>
              <a:ext uri="{FF2B5EF4-FFF2-40B4-BE49-F238E27FC236}">
                <a16:creationId xmlns:a16="http://schemas.microsoft.com/office/drawing/2014/main" id="{8ADF286E-08A8-5586-5C6D-8D56CB7D0D3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66436" y="4522614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501;p5">
            <a:extLst>
              <a:ext uri="{FF2B5EF4-FFF2-40B4-BE49-F238E27FC236}">
                <a16:creationId xmlns:a16="http://schemas.microsoft.com/office/drawing/2014/main" id="{D6EADAE0-ED10-8316-F9EA-691DB8F5BB5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66437" y="3846965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" descr="Accenture New Logo transparent PNG - StickPNG">
            <a:extLst>
              <a:ext uri="{FF2B5EF4-FFF2-40B4-BE49-F238E27FC236}">
                <a16:creationId xmlns:a16="http://schemas.microsoft.com/office/drawing/2014/main" id="{67BA5782-0659-E4F6-1DD1-8ECC13DBC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77" y="2569597"/>
            <a:ext cx="1125942" cy="63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yourself a headache!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46549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 be in this folder as “Save As”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1F93-D68D-4A4D-6923-A10DC9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2212241"/>
            <a:ext cx="6553200" cy="1447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50775" y="3280410"/>
            <a:ext cx="1982444" cy="1374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685800" y="5348719"/>
            <a:ext cx="7772400" cy="7317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C4453-5828-2240-B035-011B84F135F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52854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https://github.com/kwartler</a:t>
            </a:r>
            <a:r>
              <a:rPr lang="en-US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/[select</a:t>
            </a:r>
            <a:r>
              <a:rPr lang="en-US" dirty="0">
                <a:solidFill>
                  <a:schemeClr val="accent6"/>
                </a:solidFill>
              </a:rPr>
              <a:t> _</a:t>
            </a:r>
            <a:r>
              <a:rPr lang="en-US" dirty="0" err="1">
                <a:solidFill>
                  <a:schemeClr val="accent6"/>
                </a:solidFill>
              </a:rPr>
              <a:t>the_repo</a:t>
            </a:r>
            <a:r>
              <a:rPr lang="en-US" dirty="0">
                <a:solidFill>
                  <a:schemeClr val="accent6"/>
                </a:solidFill>
              </a:rPr>
              <a:t>] </a:t>
            </a:r>
            <a:r>
              <a:rPr lang="en-US" dirty="0"/>
              <a:t>has the R code.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99A17-5D0B-5DCF-D2C4-EE08B383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02815"/>
            <a:ext cx="7772400" cy="345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72738"/>
            <a:ext cx="7886700" cy="29438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6/30/24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152" y="1194524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8BE35B-B153-E742-800E-F3EABFB4871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69B7D8-CB67-3848-AFC1-D8854E08AB1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540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823000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6/30/24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822996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1129171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1613391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371F10-B1CA-A745-B98E-432A552948D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B181CD-7F67-6A4B-9BD2-F7E0706D1C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3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6/30/24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1085" y="338621"/>
            <a:ext cx="7886700" cy="591477"/>
          </a:xfrm>
        </p:spPr>
        <p:txBody>
          <a:bodyPr/>
          <a:lstStyle/>
          <a:p>
            <a:r>
              <a:rPr lang="en-US" dirty="0"/>
              <a:t>What is R Studio? The most popular IDE for R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DE4E5C-9573-754C-897C-5768BB6772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4304CA-D541-3346-B037-1E90848711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984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422943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075882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9D684-EB78-B14C-8B5C-CEE76BB692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9A2EDE-D244-F041-B56A-7656876235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19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169453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400" dirty="0"/>
              <a:t>SAS</a:t>
            </a:r>
          </a:p>
          <a:p>
            <a:pPr algn="ctr"/>
            <a:r>
              <a:rPr lang="en-US" sz="1400" dirty="0"/>
              <a:t>Oracle</a:t>
            </a:r>
          </a:p>
          <a:p>
            <a:pPr algn="ctr"/>
            <a:r>
              <a:rPr lang="en-US" sz="1400" dirty="0"/>
              <a:t>IBM</a:t>
            </a:r>
          </a:p>
          <a:p>
            <a:pPr algn="ctr"/>
            <a:r>
              <a:rPr lang="en-US" sz="1400" dirty="0"/>
              <a:t>Teradata</a:t>
            </a:r>
          </a:p>
          <a:p>
            <a:pPr algn="ctr"/>
            <a:r>
              <a:rPr lang="en-US" sz="1400" dirty="0"/>
              <a:t>Coursera</a:t>
            </a:r>
          </a:p>
          <a:p>
            <a:pPr algn="ctr"/>
            <a:r>
              <a:rPr lang="en-US" sz="1400" dirty="0"/>
              <a:t>SAP</a:t>
            </a:r>
          </a:p>
          <a:p>
            <a:pPr algn="ctr"/>
            <a:r>
              <a:rPr lang="en-US" sz="1400" dirty="0"/>
              <a:t>DataCamp</a:t>
            </a:r>
          </a:p>
          <a:p>
            <a:pPr algn="ctr"/>
            <a:r>
              <a:rPr lang="en-US" sz="1400" dirty="0"/>
              <a:t>Alteryx</a:t>
            </a:r>
          </a:p>
          <a:p>
            <a:pPr algn="ctr"/>
            <a:r>
              <a:rPr lang="en-US" sz="1400" dirty="0"/>
              <a:t>TIBCO</a:t>
            </a:r>
          </a:p>
          <a:p>
            <a:pPr algn="ctr"/>
            <a:r>
              <a:rPr lang="en-US" sz="1400" dirty="0" err="1"/>
              <a:t>OneTick</a:t>
            </a:r>
            <a:endParaRPr lang="en-US" sz="1400" dirty="0"/>
          </a:p>
          <a:p>
            <a:pPr algn="ctr"/>
            <a:r>
              <a:rPr lang="en-US" sz="1400" dirty="0"/>
              <a:t>Amazon</a:t>
            </a:r>
          </a:p>
          <a:p>
            <a:pPr algn="ctr"/>
            <a:r>
              <a:rPr lang="en-US" sz="1400" dirty="0"/>
              <a:t>Google</a:t>
            </a:r>
          </a:p>
          <a:p>
            <a:pPr algn="ctr"/>
            <a:r>
              <a:rPr lang="en-US" sz="14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6394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4E667A-05D2-D543-AF48-70E4275D84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E4E337-683E-664A-90D7-C4531E1506A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09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6/30/24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B7791B1-3C17-9211-07F1-F862C272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93" y="1784618"/>
            <a:ext cx="3868340" cy="3884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C741B1-2E04-B12A-3E4A-7122B3D6AD0D}"/>
              </a:ext>
            </a:extLst>
          </p:cNvPr>
          <p:cNvSpPr txBox="1"/>
          <p:nvPr/>
        </p:nvSpPr>
        <p:spPr>
          <a:xfrm>
            <a:off x="7315200" y="5707777"/>
            <a:ext cx="1417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AI Generated</a:t>
            </a:r>
          </a:p>
        </p:txBody>
      </p:sp>
    </p:spTree>
    <p:extLst>
      <p:ext uri="{BB962C8B-B14F-4D97-AF65-F5344CB8AC3E}">
        <p14:creationId xmlns:p14="http://schemas.microsoft.com/office/powerpoint/2010/main" val="367782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30D527-EA3B-642E-B68B-73142E771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148DA2-7C26-F4B9-74E3-BD34FEA0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591477"/>
          </a:xfrm>
        </p:spPr>
        <p:txBody>
          <a:bodyPr/>
          <a:lstStyle/>
          <a:p>
            <a:r>
              <a:rPr lang="en-US" dirty="0"/>
              <a:t>Breaks….I can go and go and go because I like the topics.  Please stop me at 90min!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94903-3DFC-0A89-9B8A-87B5AED0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6F399-E3F2-13C4-CA2B-3764D6320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70B7E-7846-289D-327B-C9AC97B3A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10012"/>
            <a:ext cx="5623560" cy="38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8F8909-B354-4676-14A2-82643573FBA7}"/>
              </a:ext>
            </a:extLst>
          </p:cNvPr>
          <p:cNvSpPr txBox="1"/>
          <p:nvPr/>
        </p:nvSpPr>
        <p:spPr>
          <a:xfrm>
            <a:off x="1028700" y="5634990"/>
            <a:ext cx="460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will try to do 10min breaks at 90min intervals!</a:t>
            </a:r>
          </a:p>
        </p:txBody>
      </p:sp>
    </p:spTree>
    <p:extLst>
      <p:ext uri="{BB962C8B-B14F-4D97-AF65-F5344CB8AC3E}">
        <p14:creationId xmlns:p14="http://schemas.microsoft.com/office/powerpoint/2010/main" val="1853901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6/30/24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1C3BECC-1603-9AD0-23A8-F7C656A1F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93" y="1796411"/>
            <a:ext cx="3868340" cy="3884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EDD4A5-41A6-5986-C98B-94858629F179}"/>
              </a:ext>
            </a:extLst>
          </p:cNvPr>
          <p:cNvSpPr txBox="1"/>
          <p:nvPr/>
        </p:nvSpPr>
        <p:spPr>
          <a:xfrm>
            <a:off x="7315200" y="5616337"/>
            <a:ext cx="1417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AI Generated</a:t>
            </a:r>
          </a:p>
        </p:txBody>
      </p:sp>
    </p:spTree>
    <p:extLst>
      <p:ext uri="{BB962C8B-B14F-4D97-AF65-F5344CB8AC3E}">
        <p14:creationId xmlns:p14="http://schemas.microsoft.com/office/powerpoint/2010/main" val="3725904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1912338"/>
            <a:ext cx="2423319" cy="18785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956944"/>
            <a:ext cx="8686800" cy="417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item of interest needs to be in the “working directory” or a defined path 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0" y="1737196"/>
            <a:ext cx="621731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If a “local” file define the path to the file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(‘ted/fruit/basket’)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 WINDOWS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C:\\Documents\\</a:t>
            </a:r>
            <a:r>
              <a:rPr lang="en-US" sz="1400" dirty="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 MAC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"~/Desktop/path/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u="sng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From a URL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'https://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raw.githubusercontent.com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kwartler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Hult_Visualizing_Analyzing_Data_with_R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/main/Lessons/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A_Intro_Admin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/data/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6/30/24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608036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6556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549296" y="4023101"/>
            <a:ext cx="3131507" cy="1164920"/>
          </a:xfrm>
          <a:prstGeom prst="wedgeRoundRectCallout">
            <a:avLst>
              <a:gd name="adj1" fmla="val -49200"/>
              <a:gd name="adj2" fmla="val -156336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AF387-53BA-5A68-1C72-B3AB42315846}"/>
              </a:ext>
            </a:extLst>
          </p:cNvPr>
          <p:cNvSpPr txBox="1"/>
          <p:nvPr/>
        </p:nvSpPr>
        <p:spPr>
          <a:xfrm>
            <a:off x="240630" y="3219722"/>
            <a:ext cx="5302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www.csvFile.csv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Speech Bubble: Rectangle with Corners Rounded 7">
            <a:extLst>
              <a:ext uri="{FF2B5EF4-FFF2-40B4-BE49-F238E27FC236}">
                <a16:creationId xmlns:a16="http://schemas.microsoft.com/office/drawing/2014/main" id="{F51F4D2A-7F6F-2E5D-5E2C-CFC56F80173B}"/>
              </a:ext>
            </a:extLst>
          </p:cNvPr>
          <p:cNvSpPr/>
          <p:nvPr/>
        </p:nvSpPr>
        <p:spPr>
          <a:xfrm>
            <a:off x="2198217" y="4458117"/>
            <a:ext cx="2042037" cy="724855"/>
          </a:xfrm>
          <a:prstGeom prst="wedgeRoundRectCallout">
            <a:avLst>
              <a:gd name="adj1" fmla="val 15629"/>
              <a:gd name="adj2" fmla="val -1450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Refer to the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 be the URL in quotes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Function accepts any number and is a “plus 2 and multiply by 3” Machine.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32162-39D8-F747-A15E-BF2A58EE9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630FC-BC10-FD42-A6DF-414E9313392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F5A8FF-CE5F-3843-8F79-FB48E95385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304E82-2CBB-3F42-A7F3-08FB2655CD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92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70062-7772-C347-90A7-B74893ADE5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BD68B-8701-C64C-999A-9A6F3F586B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92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51139-A6BB-7441-A87E-0972800B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8E7CEB-D988-9F4C-AD97-63C5B5B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822B3-21DC-C344-82E3-B52E3884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1DBD-90CD-D347-B580-C0741CCAF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A3DCA-2F1C-834F-9075-976A8E3093CD}"/>
              </a:ext>
            </a:extLst>
          </p:cNvPr>
          <p:cNvSpPr txBox="1"/>
          <p:nvPr/>
        </p:nvSpPr>
        <p:spPr>
          <a:xfrm>
            <a:off x="874059" y="1828800"/>
            <a:ext cx="48259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Locations?</a:t>
            </a:r>
          </a:p>
          <a:p>
            <a:r>
              <a:rPr lang="en-US" sz="2800" dirty="0"/>
              <a:t>Professions?</a:t>
            </a:r>
          </a:p>
          <a:p>
            <a:r>
              <a:rPr lang="en-US" sz="2800" dirty="0"/>
              <a:t>Hopeful Professions/Industries?</a:t>
            </a:r>
          </a:p>
          <a:p>
            <a:r>
              <a:rPr lang="en-US" sz="2800" dirty="0"/>
              <a:t>Coding Experience?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9F65CB-83A3-5843-A416-106A54D59C6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28AF32-EB77-1144-9EF8-BFAB62D5C6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32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B9A9-268A-FC41-9D3E-719FB969D8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E74442-6E4E-A84D-B769-942BF62B55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8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1281504" y="3137453"/>
            <a:ext cx="99787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137453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8142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81428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191303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A3803-3222-0841-AD79-34BF1294779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D556F-30B6-714F-B8D2-2B7EA667A3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0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AC81AA87-77F2-8F48-B34C-E16FBC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" y="2145419"/>
            <a:ext cx="2599083" cy="4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07096" y="2398643"/>
            <a:ext cx="2385389" cy="866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3044043" y="1762539"/>
            <a:ext cx="0" cy="3843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2686380" y="113126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3264729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60E69-30B5-1C41-B729-03107DF781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E4159-DC81-DD44-96D7-746315F7B5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functions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517345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Saves time, more concise and less error prone.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4929809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once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2"/>
          <a:stretch/>
        </p:blipFill>
        <p:spPr>
          <a:xfrm>
            <a:off x="5472734" y="1873250"/>
            <a:ext cx="2545246" cy="896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64F4DE-F474-5640-BF91-43EDCEB4FCA5}"/>
              </a:ext>
            </a:extLst>
          </p:cNvPr>
          <p:cNvSpPr txBox="1"/>
          <p:nvPr/>
        </p:nvSpPr>
        <p:spPr>
          <a:xfrm>
            <a:off x="4929809" y="2966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Apply it in </a:t>
            </a:r>
            <a:r>
              <a:rPr lang="en-US" b="1" u="sng" dirty="0">
                <a:solidFill>
                  <a:schemeClr val="bg1"/>
                </a:solidFill>
              </a:rPr>
              <a:t>one line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E6DC35-E8B1-4247-B7F4-2C49F716DBCF}"/>
              </a:ext>
            </a:extLst>
          </p:cNvPr>
          <p:cNvCxnSpPr/>
          <p:nvPr/>
        </p:nvCxnSpPr>
        <p:spPr>
          <a:xfrm>
            <a:off x="4253948" y="1616765"/>
            <a:ext cx="0" cy="368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DE5B48-AAAC-F84D-A964-63842167A2E1}"/>
              </a:ext>
            </a:extLst>
          </p:cNvPr>
          <p:cNvSpPr txBox="1"/>
          <p:nvPr/>
        </p:nvSpPr>
        <p:spPr>
          <a:xfrm>
            <a:off x="4929809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66FCA45-D900-5744-BA08-CCE336D35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09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A7B54C-339E-8F47-AB9C-F45710BAC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03" y="3502439"/>
            <a:ext cx="41783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08AF07-BA6C-6947-8B33-E41BC6ED9C3B}"/>
              </a:ext>
            </a:extLst>
          </p:cNvPr>
          <p:cNvSpPr txBox="1"/>
          <p:nvPr/>
        </p:nvSpPr>
        <p:spPr>
          <a:xfrm>
            <a:off x="7646504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F13B9DF5-7CA9-5F4E-AADE-34A2902C5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2058504"/>
            <a:ext cx="1524000" cy="965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6AE1C-6B4D-A64F-8440-FBA4034CD92E}"/>
              </a:ext>
            </a:extLst>
          </p:cNvPr>
          <p:cNvSpPr txBox="1"/>
          <p:nvPr/>
        </p:nvSpPr>
        <p:spPr>
          <a:xfrm>
            <a:off x="324678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30 times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CBA14B-C53B-D14F-8052-ECB5B00B15BE}"/>
              </a:ext>
            </a:extLst>
          </p:cNvPr>
          <p:cNvSpPr txBox="1"/>
          <p:nvPr/>
        </p:nvSpPr>
        <p:spPr>
          <a:xfrm>
            <a:off x="1889239" y="3001617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376762D3-5AA7-FF4A-9413-32566A032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28" y="3350868"/>
            <a:ext cx="1663700" cy="368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B12A1E5-D14D-344D-B76F-AD9333871C57}"/>
              </a:ext>
            </a:extLst>
          </p:cNvPr>
          <p:cNvSpPr txBox="1"/>
          <p:nvPr/>
        </p:nvSpPr>
        <p:spPr>
          <a:xfrm>
            <a:off x="324678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381AB4C1-7F85-BE4E-856B-9EB83F35E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78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283472-DC31-4D44-B94A-2083970306EF}"/>
              </a:ext>
            </a:extLst>
          </p:cNvPr>
          <p:cNvSpPr txBox="1"/>
          <p:nvPr/>
        </p:nvSpPr>
        <p:spPr>
          <a:xfrm>
            <a:off x="3081130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059FCC-ACA8-544C-B794-EB8858F55E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25FF93-02EB-4F48-9493-8AC439AE168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53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7" grpId="0" animBg="1"/>
      <p:bldP spid="22" grpId="0"/>
      <p:bldP spid="27" grpId="0" animBg="1"/>
      <p:bldP spid="28" grpId="0"/>
      <p:bldP spid="33" grpId="0" animBg="1"/>
      <p:bldP spid="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25581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709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paths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63B9B-9F8D-4247-A558-4DA5EB49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41DF5-016C-8445-966D-C00C7340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/>
              <a:t>to more </a:t>
            </a:r>
            <a:r>
              <a:rPr lang="en-US" dirty="0"/>
              <a:t>interesting stuff!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07896-1C6C-F041-9D03-EF5D7745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95804-AB35-4446-8E74-890F5CB32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91E4B-7A32-944F-BE23-E3E572AA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00" y="1879322"/>
            <a:ext cx="4864400" cy="32492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D404B9-85DD-3F45-99E3-5F94675C31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C02DA5-4954-1140-89BE-B783B6A3449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345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/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/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/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High',‘Med',‘Low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/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F564C-D2E7-4442-A105-D9BF3735393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4FE397-BF8D-CD48-9E9C-15FE7E4D594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2BCCDBF-7A94-210E-D778-C1ED06ED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86728"/>
            <a:ext cx="5157859" cy="453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15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6/30/24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8779798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6/30/24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6/30/24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6817488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6/30/24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782EB-54F0-4730-B458-DC7F5DC91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B4EE5-0D83-6140-84AA-CF1414C2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8622A2-7619-7A4B-8EF8-CCE33DEC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365126"/>
            <a:ext cx="8422585" cy="591477"/>
          </a:xfrm>
        </p:spPr>
        <p:txBody>
          <a:bodyPr/>
          <a:lstStyle/>
          <a:p>
            <a:r>
              <a:rPr lang="en-US" dirty="0"/>
              <a:t>Let’s get into some code!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7ADF3-BC6F-094B-A4BB-48088FEF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10274-8794-874F-951C-B9D3C44E0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5F663-C462-2143-A1FE-FEC5BACE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7" y="1678328"/>
            <a:ext cx="3670569" cy="42654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7DD554-DEE1-154F-B644-DD5508EC58A6}"/>
              </a:ext>
            </a:extLst>
          </p:cNvPr>
          <p:cNvSpPr/>
          <p:nvPr/>
        </p:nvSpPr>
        <p:spPr>
          <a:xfrm>
            <a:off x="4759206" y="1732929"/>
            <a:ext cx="3941197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Open up </a:t>
            </a:r>
          </a:p>
          <a:p>
            <a:r>
              <a:rPr lang="en-US" sz="2000" dirty="0">
                <a:solidFill>
                  <a:schemeClr val="bg1"/>
                </a:solidFill>
              </a:rPr>
              <a:t>﻿</a:t>
            </a:r>
            <a:r>
              <a:rPr lang="en-US" sz="2000" dirty="0" err="1">
                <a:solidFill>
                  <a:schemeClr val="bg1"/>
                </a:solidFill>
              </a:rPr>
              <a:t>A_Basic_Test_Drive.R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E172-B9F2-3749-834D-B148B4CD29E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C8C2A0-F88A-E24A-8E72-7A21EDF2AFA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218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Amazon’s x-ray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DD1BCE-A172-A646-BDC7-92831570364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E09A7A-B9CB-FC48-AC76-BBB91B6DE37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B_Amazon_Xray.R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AC390-920B-45B2-A25F-81DBEFA746B1}"/>
              </a:ext>
            </a:extLst>
          </p:cNvPr>
          <p:cNvSpPr txBox="1"/>
          <p:nvPr/>
        </p:nvSpPr>
        <p:spPr>
          <a:xfrm>
            <a:off x="240631" y="1786035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choice!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lego movie">
            <a:extLst>
              <a:ext uri="{FF2B5EF4-FFF2-40B4-BE49-F238E27FC236}">
                <a16:creationId xmlns:a16="http://schemas.microsoft.com/office/drawing/2014/main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09" y="2113575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mary poppins itunes">
            <a:extLst>
              <a:ext uri="{FF2B5EF4-FFF2-40B4-BE49-F238E27FC236}">
                <a16:creationId xmlns:a16="http://schemas.microsoft.com/office/drawing/2014/main" id="{7925BD3B-620C-487F-87CB-77B35653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05" y="2103127"/>
            <a:ext cx="2096057" cy="31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or Do Not There is No Try…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4" descr="Image result for force awakens x ray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4923"/>
            <a:ext cx="8401845" cy="47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D20A37-8E1C-244B-8D13-94B667C04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9B70E4-3B02-7E41-906B-837D19BE018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300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46143-F893-E44F-AD69-C37965AD1F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F3EC-460E-9240-9902-0BD51D85465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452B8EB-01E2-5D16-3619-CB3B6213EA6C}"/>
              </a:ext>
            </a:extLst>
          </p:cNvPr>
          <p:cNvSpPr/>
          <p:nvPr/>
        </p:nvSpPr>
        <p:spPr>
          <a:xfrm>
            <a:off x="4954905" y="1878793"/>
            <a:ext cx="3086100" cy="1177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F2FF6B-C4D0-00BC-5A0B-CD9FB37B6F6E}"/>
              </a:ext>
            </a:extLst>
          </p:cNvPr>
          <p:cNvSpPr/>
          <p:nvPr/>
        </p:nvSpPr>
        <p:spPr>
          <a:xfrm>
            <a:off x="342900" y="1878793"/>
            <a:ext cx="4514850" cy="1177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5F306B-1AEB-6D55-29D8-5620F2F8E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452265-563E-2DC8-9F42-6C1C3EF5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Paradigm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40F25-0DC3-3279-AF85-5FB6F2BAC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F891-0875-AA3F-E8AA-E3F7F70E8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813DC6-78E8-106E-0624-8690C6AD56C1}"/>
              </a:ext>
            </a:extLst>
          </p:cNvPr>
          <p:cNvSpPr/>
          <p:nvPr/>
        </p:nvSpPr>
        <p:spPr>
          <a:xfrm>
            <a:off x="62865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5A04D-621B-1708-EC79-3EBB2C56301E}"/>
              </a:ext>
            </a:extLst>
          </p:cNvPr>
          <p:cNvSpPr/>
          <p:nvPr/>
        </p:nvSpPr>
        <p:spPr>
          <a:xfrm>
            <a:off x="213741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7BB9D-3E00-6769-D740-CB98182040EA}"/>
              </a:ext>
            </a:extLst>
          </p:cNvPr>
          <p:cNvSpPr/>
          <p:nvPr/>
        </p:nvSpPr>
        <p:spPr>
          <a:xfrm>
            <a:off x="364617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2223A9-56FA-78C4-87E9-6D93F9939830}"/>
              </a:ext>
            </a:extLst>
          </p:cNvPr>
          <p:cNvSpPr/>
          <p:nvPr/>
        </p:nvSpPr>
        <p:spPr>
          <a:xfrm>
            <a:off x="515493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293AA3-4B8E-9ACD-FA07-31F7BF92C85F}"/>
              </a:ext>
            </a:extLst>
          </p:cNvPr>
          <p:cNvSpPr/>
          <p:nvPr/>
        </p:nvSpPr>
        <p:spPr>
          <a:xfrm>
            <a:off x="666369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B84B4E-A1EE-05C4-D40E-D2DED17D5A8E}"/>
              </a:ext>
            </a:extLst>
          </p:cNvPr>
          <p:cNvSpPr txBox="1"/>
          <p:nvPr/>
        </p:nvSpPr>
        <p:spPr>
          <a:xfrm>
            <a:off x="2160270" y="1882378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Day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12CECD-7AC7-34D2-997C-166A2718BA90}"/>
              </a:ext>
            </a:extLst>
          </p:cNvPr>
          <p:cNvSpPr txBox="1"/>
          <p:nvPr/>
        </p:nvSpPr>
        <p:spPr>
          <a:xfrm>
            <a:off x="5926455" y="1903446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Day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D0BB7-CFAF-949F-B4D9-D023A6ADB338}"/>
              </a:ext>
            </a:extLst>
          </p:cNvPr>
          <p:cNvSpPr txBox="1"/>
          <p:nvPr/>
        </p:nvSpPr>
        <p:spPr>
          <a:xfrm>
            <a:off x="342900" y="148480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8AD0B6-6D80-D9FC-853F-29F83289FFEE}"/>
              </a:ext>
            </a:extLst>
          </p:cNvPr>
          <p:cNvSpPr txBox="1"/>
          <p:nvPr/>
        </p:nvSpPr>
        <p:spPr>
          <a:xfrm>
            <a:off x="939723" y="5154409"/>
            <a:ext cx="8030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curriculum will repeat steps building both upstream and expanding on components using both R and python. </a:t>
            </a:r>
            <a:r>
              <a:rPr lang="en-US" i="1" dirty="0"/>
              <a:t>In my experience, data science teams prefer R, while production teams python…and most management will let practitioners choose their strongest language.  Mechanics are largely similar but good to know regardless of language.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6FE97F-916C-D683-D6E4-F3165C0D0ACF}"/>
              </a:ext>
            </a:extLst>
          </p:cNvPr>
          <p:cNvSpPr/>
          <p:nvPr/>
        </p:nvSpPr>
        <p:spPr>
          <a:xfrm>
            <a:off x="22860" y="3516601"/>
            <a:ext cx="9115426" cy="1177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514B2-5CB4-279F-9AAC-C841A99FAE47}"/>
              </a:ext>
            </a:extLst>
          </p:cNvPr>
          <p:cNvSpPr/>
          <p:nvPr/>
        </p:nvSpPr>
        <p:spPr>
          <a:xfrm>
            <a:off x="222885" y="3935238"/>
            <a:ext cx="1183005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</a:t>
            </a:r>
          </a:p>
          <a:p>
            <a:pPr algn="ctr"/>
            <a:r>
              <a:rPr lang="en-US" dirty="0"/>
              <a:t>Expanded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059EE5-6EA0-8351-893B-4E2B30C01351}"/>
              </a:ext>
            </a:extLst>
          </p:cNvPr>
          <p:cNvSpPr/>
          <p:nvPr/>
        </p:nvSpPr>
        <p:spPr>
          <a:xfrm>
            <a:off x="181737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Scrub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2FDE26-681C-E4FC-DB2A-D708912410BF}"/>
              </a:ext>
            </a:extLst>
          </p:cNvPr>
          <p:cNvSpPr/>
          <p:nvPr/>
        </p:nvSpPr>
        <p:spPr>
          <a:xfrm>
            <a:off x="332613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BFDE7-3230-9927-15B4-2B0493BBE837}"/>
              </a:ext>
            </a:extLst>
          </p:cNvPr>
          <p:cNvSpPr/>
          <p:nvPr/>
        </p:nvSpPr>
        <p:spPr>
          <a:xfrm>
            <a:off x="483489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92C318-A897-8B3E-30D6-941DD408978C}"/>
              </a:ext>
            </a:extLst>
          </p:cNvPr>
          <p:cNvSpPr/>
          <p:nvPr/>
        </p:nvSpPr>
        <p:spPr>
          <a:xfrm>
            <a:off x="634365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6FAE59-804B-DC0D-23C4-E556A1CF62FD}"/>
              </a:ext>
            </a:extLst>
          </p:cNvPr>
          <p:cNvSpPr txBox="1"/>
          <p:nvPr/>
        </p:nvSpPr>
        <p:spPr>
          <a:xfrm>
            <a:off x="1840230" y="3520186"/>
            <a:ext cx="4309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Also reviewed </a:t>
            </a:r>
            <a:r>
              <a:rPr lang="en-US" dirty="0">
                <a:solidFill>
                  <a:schemeClr val="bg1"/>
                </a:solidFill>
              </a:rPr>
              <a:t>in Python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A1659D-319C-D49C-AB3B-15E00D7D3112}"/>
              </a:ext>
            </a:extLst>
          </p:cNvPr>
          <p:cNvSpPr/>
          <p:nvPr/>
        </p:nvSpPr>
        <p:spPr>
          <a:xfrm>
            <a:off x="7703819" y="3935238"/>
            <a:ext cx="1274445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42854227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149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221495E-5670-FFA0-A2BB-945833F9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26917"/>
            <a:ext cx="7772400" cy="42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8BE077-531C-864E-EB00-3143FD722701}"/>
              </a:ext>
            </a:extLst>
          </p:cNvPr>
          <p:cNvSpPr txBox="1"/>
          <p:nvPr/>
        </p:nvSpPr>
        <p:spPr>
          <a:xfrm>
            <a:off x="409903" y="1103587"/>
            <a:ext cx="68114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FC2C4A-CB44-9061-2847-F434752B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66234"/>
            <a:ext cx="7772400" cy="38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673307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"none")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movieTitle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345450E-1664-4676-AFB9-852AF7DE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887"/>
            <a:ext cx="9144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6/30/24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</a:t>
            </a:r>
            <a:r>
              <a:rPr lang="en-US" sz="2800" strike="sngStrike" dirty="0"/>
              <a:t>three</a:t>
            </a:r>
            <a:r>
              <a:rPr lang="en-US" sz="2800" dirty="0"/>
              <a:t> four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35478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07778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07778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BB50994-C975-6331-7F5E-732B70051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48" y="4825960"/>
            <a:ext cx="2271449" cy="14309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7F7CCB-2327-55EC-EDEC-66670BB05E6D}"/>
              </a:ext>
            </a:extLst>
          </p:cNvPr>
          <p:cNvSpPr txBox="1"/>
          <p:nvPr/>
        </p:nvSpPr>
        <p:spPr>
          <a:xfrm>
            <a:off x="3028950" y="5356784"/>
            <a:ext cx="46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local LLMs…limited on session 1 but will expand with more NLP basics in session 2.</a:t>
            </a:r>
          </a:p>
        </p:txBody>
      </p: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6/30/24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6/30/24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10573</TotalTime>
  <Words>3215</Words>
  <Application>Microsoft Macintosh PowerPoint</Application>
  <PresentationFormat>On-screen Show (4:3)</PresentationFormat>
  <Paragraphs>751</Paragraphs>
  <Slides>64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Consolas</vt:lpstr>
      <vt:lpstr>Lucida Console</vt:lpstr>
      <vt:lpstr>Roboto</vt:lpstr>
      <vt:lpstr>Wingdings</vt:lpstr>
      <vt:lpstr>1_Office Theme</vt:lpstr>
      <vt:lpstr>Text Mining &amp; NLP Intros</vt:lpstr>
      <vt:lpstr>Ted Kwartler</vt:lpstr>
      <vt:lpstr>Breaks….I can go and go and go because I like the topics.  Please stop me at 90min!</vt:lpstr>
      <vt:lpstr>Introductions…</vt:lpstr>
      <vt:lpstr>Syllabus Review</vt:lpstr>
      <vt:lpstr>Instruction Paradigm</vt:lpstr>
      <vt:lpstr>The course uses three four software components for learning.</vt:lpstr>
      <vt:lpstr>Step 1.  Install Base -R</vt:lpstr>
      <vt:lpstr>Step 2. Install R-Studio</vt:lpstr>
      <vt:lpstr>Step 3. Install Git (Mac)</vt:lpstr>
      <vt:lpstr>Step 3. Install Git (Windows)</vt:lpstr>
      <vt:lpstr>Now that you have R, R-Studio &amp; Git, time to connect to our class repository.</vt:lpstr>
      <vt:lpstr>To get scripts, pptxs &amp; data use the class repo</vt:lpstr>
      <vt:lpstr>Now let’s get class files by setting up a new project &amp; do a “git clone”</vt:lpstr>
      <vt:lpstr>Setup a new project &amp; do a “git pull”</vt:lpstr>
      <vt:lpstr>As you get more experience using git will help you.</vt:lpstr>
      <vt:lpstr>Saving YOUR copy of files.</vt:lpstr>
      <vt:lpstr>Second to last item.  Create a personal folder.</vt:lpstr>
      <vt:lpstr>Second to last item.  Create a personal folder.</vt:lpstr>
      <vt:lpstr>Save yourself a headache!  Create a personal folder.</vt:lpstr>
      <vt:lpstr>Now just run some code (we will explain it later)</vt:lpstr>
      <vt:lpstr>Almost setup…don’t worry if you need help!</vt:lpstr>
      <vt:lpstr>Intro to R</vt:lpstr>
      <vt:lpstr>What is R?</vt:lpstr>
      <vt:lpstr>What is R Studio? The most popular IDE for R</vt:lpstr>
      <vt:lpstr>What is the relationship between R &amp; R studio?</vt:lpstr>
      <vt:lpstr>R Studio has four main panes</vt:lpstr>
      <vt:lpstr>R: Where is it being used?</vt:lpstr>
      <vt:lpstr>Ok, it’s awesome</vt:lpstr>
      <vt:lpstr>Ok, it’s awesome but… </vt:lpstr>
      <vt:lpstr>A basic R workflow</vt:lpstr>
      <vt:lpstr>R uses functions, libraries &amp; objects</vt:lpstr>
      <vt:lpstr>Another trap!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Why are functions better?</vt:lpstr>
      <vt:lpstr>R uses functions, libraries &amp; objects</vt:lpstr>
      <vt:lpstr>R uses functions, libraries &amp; objects</vt:lpstr>
      <vt:lpstr>R uses functions, libraries &amp; objects</vt:lpstr>
      <vt:lpstr>Workflow review</vt:lpstr>
      <vt:lpstr>On to more interesting stuff!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  <vt:lpstr>Let’s get into some code!</vt:lpstr>
      <vt:lpstr>Amazon X-Ray: Movie Meta Data</vt:lpstr>
      <vt:lpstr>Let’s explore Amazon’s x-ray feature</vt:lpstr>
      <vt:lpstr>Let’s practice! Open B_Amazon_Xray.R </vt:lpstr>
      <vt:lpstr>Do or Do Not There is No Try…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310</cp:revision>
  <dcterms:created xsi:type="dcterms:W3CDTF">2018-05-23T17:24:59Z</dcterms:created>
  <dcterms:modified xsi:type="dcterms:W3CDTF">2024-07-01T03:08:24Z</dcterms:modified>
</cp:coreProperties>
</file>